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9" r:id="rId2"/>
    <p:sldId id="256" r:id="rId3"/>
    <p:sldId id="26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13" r:id="rId13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5"/>
      <p:bold r:id="rId16"/>
      <p: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99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15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6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3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4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35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16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4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98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14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743172" y="1050399"/>
            <a:ext cx="756475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Vicente Natalino</a:t>
            </a:r>
            <a:endParaRPr lang="pt-BR" sz="24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511" y="1556102"/>
            <a:ext cx="5528016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Advogado OAB/MG 125.283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 Especialista, Professor, 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Consultor e Mentor, Pós Graduado em Licitações Públicas, Contratos Administrativos e Governança - Programas de Integridade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Compliance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ctr"/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pt-BR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Siga: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licitecomintegridade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unyflex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11" y="1652631"/>
            <a:ext cx="4651187" cy="34908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35" y="4110445"/>
            <a:ext cx="286318" cy="2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92313" y="167027"/>
            <a:ext cx="85593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8 - Modelos de Documentos de Aprovação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Padronização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 utilização de modelos predefinidos e padronizados para formalizar a aprovação do PCA e de suas alterações é uma prática recomendada para garantir a uniformidade e a eficiência dos processos.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Exemplos </a:t>
            </a:r>
            <a:r>
              <a:rPr lang="pt-BR" b="1" dirty="0">
                <a:latin typeface="Garamond" panose="02020404030301010803" pitchFamily="18" charset="0"/>
              </a:rPr>
              <a:t>de Documentos:</a:t>
            </a:r>
            <a:r>
              <a:rPr lang="pt-BR" dirty="0">
                <a:latin typeface="Garamond" panose="02020404030301010803" pitchFamily="18" charset="0"/>
              </a:rPr>
              <a:t> 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Despacho de Aprovação:</a:t>
            </a:r>
            <a:r>
              <a:rPr lang="pt-BR" dirty="0">
                <a:latin typeface="Garamond" panose="02020404030301010803" pitchFamily="18" charset="0"/>
              </a:rPr>
              <a:t> Emitido pela Autoridade Competente, formalizando a aprovação do PCA.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Portaria ou Resolução:</a:t>
            </a:r>
            <a:r>
              <a:rPr lang="pt-BR" dirty="0">
                <a:latin typeface="Garamond" panose="02020404030301010803" pitchFamily="18" charset="0"/>
              </a:rPr>
              <a:t> Ato normativo que homologa o plano, conferindo-lhe caráter oficial.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Termos de Retificação/Ratificação:</a:t>
            </a:r>
            <a:r>
              <a:rPr lang="pt-BR" dirty="0">
                <a:latin typeface="Garamond" panose="02020404030301010803" pitchFamily="18" charset="0"/>
              </a:rPr>
              <a:t> Documentos específicos para formalizar alterações ou correções no PCA já aprovado.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Ata de Reunião Colegiada:</a:t>
            </a:r>
            <a:r>
              <a:rPr lang="pt-BR" dirty="0">
                <a:latin typeface="Garamond" panose="02020404030301010803" pitchFamily="18" charset="0"/>
              </a:rPr>
              <a:t> Caso a aprovação envolva um comitê ou conselho, a ata registra a decisão coletiva.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Segurança </a:t>
            </a:r>
            <a:r>
              <a:rPr lang="pt-BR" b="1" dirty="0">
                <a:latin typeface="Garamond" panose="02020404030301010803" pitchFamily="18" charset="0"/>
              </a:rPr>
              <a:t>Jurídica:</a:t>
            </a:r>
            <a:r>
              <a:rPr lang="pt-BR" dirty="0">
                <a:latin typeface="Garamond" panose="02020404030301010803" pitchFamily="18" charset="0"/>
              </a:rPr>
              <a:t> A formalização através de documentos adequados garante a segurança jurídica do processo de aprovação, permitindo rastreabilidade das decisões e assegurando a legalidade dos atos administrativos.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Eficiência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 padronização de documentos agiliza o fluxo de trabalho, reduz a burocracia e contribui para a consistência na gestão documental do PCA.</a:t>
            </a:r>
          </a:p>
        </p:txBody>
      </p:sp>
    </p:spTree>
    <p:extLst>
      <p:ext uri="{BB962C8B-B14F-4D97-AF65-F5344CB8AC3E}">
        <p14:creationId xmlns:p14="http://schemas.microsoft.com/office/powerpoint/2010/main" val="351001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74753" y="263426"/>
            <a:ext cx="85668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9 - Papel do Controle Interno e Auditoria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Fiscalização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Os órgãos de controle interno e as auditorias desempenham um papel essencial na verificação da conformidade do PCA com a legislação vigente e os normativos internos da organização.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Análise </a:t>
            </a:r>
            <a:r>
              <a:rPr lang="pt-BR" b="1" dirty="0">
                <a:latin typeface="Garamond" panose="02020404030301010803" pitchFamily="18" charset="0"/>
              </a:rPr>
              <a:t>de Riscos:</a:t>
            </a:r>
            <a:r>
              <a:rPr lang="pt-BR" dirty="0">
                <a:latin typeface="Garamond" panose="02020404030301010803" pitchFamily="18" charset="0"/>
              </a:rPr>
              <a:t> Realizam a identificação e avaliação de riscos associados às contratações planejadas no PCA, buscando antecipar possíveis falhas ou irregularidades.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Recomendações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 partir de suas análises, propõem melhorias contínuas nos processos de elaboração, revisão e aprovação do PCA, visando otimizar a gestão e aprimorar a governança.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Apoio </a:t>
            </a:r>
            <a:r>
              <a:rPr lang="pt-BR" b="1" dirty="0">
                <a:latin typeface="Garamond" panose="02020404030301010803" pitchFamily="18" charset="0"/>
              </a:rPr>
              <a:t>à Gestão:</a:t>
            </a:r>
            <a:r>
              <a:rPr lang="pt-BR" dirty="0">
                <a:latin typeface="Garamond" panose="02020404030301010803" pitchFamily="18" charset="0"/>
              </a:rPr>
              <a:t> Fornecem pareceres técnicos, subsídios e alertas à autoridade competente, auxiliando-a na tomada de decisões mais seguras e embasadas.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Independência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Atuam de forma imparcial e objetiva, garantindo a lisura, a transparência e a eficiência do plano de contratações, em benefício da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176063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5947" y="238899"/>
            <a:ext cx="850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 smtClean="0">
              <a:latin typeface="Garamond" panose="02020404030301010803" pitchFamily="18" charset="0"/>
            </a:endParaRPr>
          </a:p>
          <a:p>
            <a:pPr marL="171450" indent="-171450">
              <a:buFontTx/>
              <a:buChar char="-"/>
            </a:pPr>
            <a:endParaRPr lang="pt-BR" sz="1200" b="1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02377" y="1072473"/>
            <a:ext cx="5255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Obrigado a </a:t>
            </a:r>
            <a:r>
              <a:rPr lang="pt-BR" sz="2000" b="1" dirty="0" smtClean="0"/>
              <a:t>todos pela atenção e participação!</a:t>
            </a:r>
            <a:endParaRPr lang="pt-BR" sz="2000" b="1" dirty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Até </a:t>
            </a:r>
            <a:r>
              <a:rPr lang="pt-BR" sz="2000" b="1" dirty="0"/>
              <a:t>breve.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Vicente Natalino Silva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Siga - @</a:t>
            </a:r>
            <a:r>
              <a:rPr lang="pt-BR" sz="2000" b="1" dirty="0" err="1" smtClean="0"/>
              <a:t>licitecomintegridade</a:t>
            </a:r>
            <a:endParaRPr lang="pt-BR" sz="2000" b="1" dirty="0"/>
          </a:p>
          <a:p>
            <a:pPr algn="ctr"/>
            <a:r>
              <a:rPr lang="pt-BR" sz="2000" b="1" dirty="0" smtClean="0"/>
              <a:t>@</a:t>
            </a:r>
            <a:r>
              <a:rPr lang="pt-BR" sz="2000" b="1" dirty="0" err="1" smtClean="0"/>
              <a:t>unyflex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846" y="3265714"/>
            <a:ext cx="359813" cy="3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5274" y="-54842"/>
            <a:ext cx="908872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Plano de Contratações Anual PCA </a:t>
            </a:r>
            <a:r>
              <a:rPr lang="pt-BR" sz="20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2026</a:t>
            </a:r>
          </a:p>
          <a:p>
            <a:pPr lvl="0"/>
            <a:r>
              <a:rPr lang="pt-BR" sz="2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Revisão e Aprovação do PCA</a:t>
            </a:r>
            <a:endParaRPr sz="3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78525" y="887753"/>
            <a:ext cx="6782688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Papel da Autoridade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Competente;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Prazos para Aprovação (limites legais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);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Adequação à LOA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Aprovada;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4 -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Alterações 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Justificativas;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5 -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Publicidade 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Transparência;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6 -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Comunicação das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Decisões;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7 -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Revisão Periódica (Se aplicável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);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8 -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Modelos de Documentos de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Aprovação;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9 - </a:t>
            </a:r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Papel do Controle Interno e </a:t>
            </a:r>
            <a:r>
              <a:rPr lang="pt-BR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Auditoria; </a:t>
            </a:r>
            <a:endParaRPr lang="pt-BR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187382" y="219493"/>
            <a:ext cx="8769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1 - Papel da Autoridade Competente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	</a:t>
            </a:r>
            <a:r>
              <a:rPr lang="pt-BR" dirty="0" smtClean="0">
                <a:latin typeface="Garamond" panose="02020404030301010803" pitchFamily="18" charset="0"/>
              </a:rPr>
              <a:t>A </a:t>
            </a:r>
            <a:r>
              <a:rPr lang="pt-BR" dirty="0">
                <a:latin typeface="Garamond" panose="02020404030301010803" pitchFamily="18" charset="0"/>
              </a:rPr>
              <a:t>Autoridade Competente é a figura responsável pela análise final, validação e aprovação do Plano de Contratações Anual. É quem dá o aval para que o plano se torne válido e possa ser executado.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Competências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Conformidade Legal e Orçamentária:</a:t>
            </a:r>
            <a:r>
              <a:rPr lang="pt-BR" dirty="0">
                <a:latin typeface="Garamond" panose="02020404030301010803" pitchFamily="18" charset="0"/>
              </a:rPr>
              <a:t> Assegurar que todas as contratações propostas estejam em total acordo com as leis vigentes e que haja dotação orçamentária para cada uma.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Alinhamento Estratégico:</a:t>
            </a:r>
            <a:r>
              <a:rPr lang="pt-BR" dirty="0">
                <a:latin typeface="Garamond" panose="02020404030301010803" pitchFamily="18" charset="0"/>
              </a:rPr>
              <a:t> Garantir que o PCA esteja em sintonia com os objetivos estratégicos e as prioridades da organização.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Razoabilidade e Necessidade:</a:t>
            </a:r>
            <a:r>
              <a:rPr lang="pt-BR" dirty="0">
                <a:latin typeface="Garamond" panose="02020404030301010803" pitchFamily="18" charset="0"/>
              </a:rPr>
              <a:t> Avaliar a real necessidade e a pertinência de cada contratação planejada, evitando gastos desnecessários.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Tomada de Decisões:</a:t>
            </a:r>
            <a:r>
              <a:rPr lang="pt-BR" dirty="0">
                <a:latin typeface="Garamond" panose="02020404030301010803" pitchFamily="18" charset="0"/>
              </a:rPr>
              <a:t> Decidir sobre a inclusão, exclusão ou alteração de itens no plano, sempre com base em critérios técnicos e justificativas.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Responsabilidade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Homologar formalmente o documento, o que confere ao PCA sua validade jurídica e a capacidade de ser executado pela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100476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72387" y="0"/>
            <a:ext cx="87167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2 - Prazos para Aprovação (Limites Legais)</a:t>
            </a:r>
          </a:p>
          <a:p>
            <a:pPr algn="just"/>
            <a:endParaRPr lang="pt-BR" sz="800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	</a:t>
            </a:r>
            <a:r>
              <a:rPr lang="pt-BR" dirty="0" smtClean="0">
                <a:latin typeface="Garamond" panose="02020404030301010803" pitchFamily="18" charset="0"/>
              </a:rPr>
              <a:t>O </a:t>
            </a:r>
            <a:r>
              <a:rPr lang="pt-BR" dirty="0">
                <a:latin typeface="Garamond" panose="02020404030301010803" pitchFamily="18" charset="0"/>
              </a:rPr>
              <a:t>cumprimento dos prazos é crucial para a organização e execução eficiente das contratações no exercício seguinte, permitindo que a administração se planeje adequadamente.</a:t>
            </a:r>
          </a:p>
          <a:p>
            <a:pPr algn="just"/>
            <a:endParaRPr lang="pt-BR" sz="8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Legislação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 aprovação do PCA deve obedecer a prazos específicos estabelecidos em normativos legais, como a Lei de Licitações e Contratos (Lei nº 14.133/2021), decretos e portarias internas de cada órgão ou entidade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sz="800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O DECRETO </a:t>
            </a:r>
            <a:r>
              <a:rPr lang="pt-BR" dirty="0">
                <a:latin typeface="Garamond" panose="02020404030301010803" pitchFamily="18" charset="0"/>
              </a:rPr>
              <a:t>Nº 10.947, DE 25 DE JANEIRO DE 2022 – </a:t>
            </a:r>
            <a:r>
              <a:rPr lang="pt-BR" dirty="0" smtClean="0">
                <a:latin typeface="Garamond" panose="02020404030301010803" pitchFamily="18" charset="0"/>
              </a:rPr>
              <a:t>Art</a:t>
            </a:r>
            <a:r>
              <a:rPr lang="pt-BR" dirty="0">
                <a:latin typeface="Garamond" panose="02020404030301010803" pitchFamily="18" charset="0"/>
              </a:rPr>
              <a:t>. 12.  Até a primeira quinzena de maio do ano de elaboração do plano de contratações anual, a autoridade competente aprovará as contratações nele previstas, por meio do PGC, observado o disposto no art. 6º.</a:t>
            </a:r>
          </a:p>
          <a:p>
            <a:pPr algn="just"/>
            <a:endParaRPr lang="pt-BR" sz="8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Consequências </a:t>
            </a:r>
            <a:r>
              <a:rPr lang="pt-BR" b="1" dirty="0">
                <a:latin typeface="Garamond" panose="02020404030301010803" pitchFamily="18" charset="0"/>
              </a:rPr>
              <a:t>do Atraso</a:t>
            </a:r>
            <a:r>
              <a:rPr lang="pt-BR" b="1" dirty="0" smtClean="0">
                <a:latin typeface="Garamond" panose="02020404030301010803" pitchFamily="18" charset="0"/>
              </a:rPr>
              <a:t>: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 </a:t>
            </a:r>
            <a:endParaRPr lang="pt-BR" dirty="0"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Paralisação das Contratações:</a:t>
            </a:r>
            <a:r>
              <a:rPr lang="pt-BR" dirty="0">
                <a:latin typeface="Garamond" panose="02020404030301010803" pitchFamily="18" charset="0"/>
              </a:rPr>
              <a:t> Pode impedir ou atrasar a realização de aquisições e serviços essenciais, prejudicando as atividades da instituição.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Comprometimento Orçamentário:</a:t>
            </a:r>
            <a:r>
              <a:rPr lang="pt-BR" dirty="0">
                <a:latin typeface="Garamond" panose="02020404030301010803" pitchFamily="18" charset="0"/>
              </a:rPr>
              <a:t> Dificulta a execução do orçamento previsto, podendo gerar perda de recursos.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Garamond" panose="02020404030301010803" pitchFamily="18" charset="0"/>
              </a:rPr>
              <a:t>Implicações Legais e Administrativas:</a:t>
            </a:r>
            <a:r>
              <a:rPr lang="pt-BR" dirty="0">
                <a:latin typeface="Garamond" panose="02020404030301010803" pitchFamily="18" charset="0"/>
              </a:rPr>
              <a:t> O não cumprimento dos prazos pode acarretar sanções e responsabilizações para os gestores envolvidos.</a:t>
            </a:r>
          </a:p>
          <a:p>
            <a:pPr algn="just"/>
            <a:endParaRPr lang="pt-BR" sz="8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Planejamento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Exige um cronograma rigoroso para todas as etapas: coleta de informações, consolidação das demandas, revisão e, finalmente, a aprovação do PCA dentro dos limites legais.</a:t>
            </a:r>
          </a:p>
        </p:txBody>
      </p:sp>
    </p:spTree>
    <p:extLst>
      <p:ext uri="{BB962C8B-B14F-4D97-AF65-F5344CB8AC3E}">
        <p14:creationId xmlns:p14="http://schemas.microsoft.com/office/powerpoint/2010/main" val="131135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77318" y="239843"/>
            <a:ext cx="85668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3 - Adequação à LOA Aprovada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Vinculação </a:t>
            </a:r>
            <a:r>
              <a:rPr lang="pt-BR" b="1" dirty="0">
                <a:latin typeface="Garamond" panose="02020404030301010803" pitchFamily="18" charset="0"/>
              </a:rPr>
              <a:t>Orçamentária:</a:t>
            </a:r>
            <a:r>
              <a:rPr lang="pt-BR" dirty="0">
                <a:latin typeface="Garamond" panose="02020404030301010803" pitchFamily="18" charset="0"/>
              </a:rPr>
              <a:t> O PCA é um espelho das necessidades de contratação e, portanto, deve ser plenamente compatível com a Lei Orçamentária Anual (LOA) que foi aprovada para o exercício. Não pode haver despesa sem previsão orçamentária.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Disponibilidade </a:t>
            </a:r>
            <a:r>
              <a:rPr lang="pt-BR" b="1" dirty="0">
                <a:latin typeface="Garamond" panose="02020404030301010803" pitchFamily="18" charset="0"/>
              </a:rPr>
              <a:t>de Recursos:</a:t>
            </a:r>
            <a:r>
              <a:rPr lang="pt-BR" dirty="0">
                <a:latin typeface="Garamond" panose="02020404030301010803" pitchFamily="18" charset="0"/>
              </a:rPr>
              <a:t> Cada contratação planejada no PCA deve ter sua correspondente previsão de dotação orçamentária e disponibilidade financeira, assegurando que há verba para sua realização.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Revisão </a:t>
            </a:r>
            <a:r>
              <a:rPr lang="pt-BR" b="1" dirty="0">
                <a:latin typeface="Garamond" panose="02020404030301010803" pitchFamily="18" charset="0"/>
              </a:rPr>
              <a:t>Pós-LOA:</a:t>
            </a:r>
            <a:r>
              <a:rPr lang="pt-BR" dirty="0">
                <a:latin typeface="Garamond" panose="02020404030301010803" pitchFamily="18" charset="0"/>
              </a:rPr>
              <a:t> Após a sanção da LOA, é imperativa uma revisão do PCA para incorporar quaisquer ajustes ou cortes orçamentários que possam ter ocorrido, garantindo a fidelidade entre o plano e o orçamento.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Responsabilidade </a:t>
            </a:r>
            <a:r>
              <a:rPr lang="pt-BR" b="1" dirty="0">
                <a:latin typeface="Garamond" panose="02020404030301010803" pitchFamily="18" charset="0"/>
              </a:rPr>
              <a:t>Fiscal:</a:t>
            </a:r>
            <a:r>
              <a:rPr lang="pt-BR" dirty="0">
                <a:latin typeface="Garamond" panose="02020404030301010803" pitchFamily="18" charset="0"/>
              </a:rPr>
              <a:t> A adequação à LOA é um pilar da responsabilidade fiscal, assegurando que o plano de contratações respeite os limites de gastos e os princípios da gestão financeira pública.</a:t>
            </a:r>
          </a:p>
        </p:txBody>
      </p:sp>
    </p:spTree>
    <p:extLst>
      <p:ext uri="{BB962C8B-B14F-4D97-AF65-F5344CB8AC3E}">
        <p14:creationId xmlns:p14="http://schemas.microsoft.com/office/powerpoint/2010/main" val="316411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89744" y="371148"/>
            <a:ext cx="85893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4 - Alterações e Justificativas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Natureza </a:t>
            </a:r>
            <a:r>
              <a:rPr lang="pt-BR" b="1" dirty="0">
                <a:latin typeface="Garamond" panose="02020404030301010803" pitchFamily="18" charset="0"/>
              </a:rPr>
              <a:t>Dinâmica:</a:t>
            </a:r>
            <a:r>
              <a:rPr lang="pt-BR" dirty="0">
                <a:latin typeface="Garamond" panose="02020404030301010803" pitchFamily="18" charset="0"/>
              </a:rPr>
              <a:t> O PCA não é um documento estático. Ele pode e deve sofrer alterações ao longo do exercício fiscal devido a novos desafios, surgimento de novas demandas, mudanças orçamentárias ou estratégicas imprevistas.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Processo Formal:</a:t>
            </a:r>
            <a:r>
              <a:rPr lang="pt-BR" dirty="0" smtClean="0">
                <a:latin typeface="Garamond" panose="02020404030301010803" pitchFamily="18" charset="0"/>
              </a:rPr>
              <a:t> Qualquer alteração no PCA – seja a inclusão de um novo item, a exclusão de um já existente ou a modificação de </a:t>
            </a:r>
            <a:r>
              <a:rPr lang="pt-BR" dirty="0">
                <a:latin typeface="Garamond" panose="02020404030301010803" pitchFamily="18" charset="0"/>
              </a:rPr>
              <a:t>detalhes de uma contratação – deve seguir um rito formal, com solicitação e aprovação documentadas.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Justificativa </a:t>
            </a:r>
            <a:r>
              <a:rPr lang="pt-BR" b="1" dirty="0">
                <a:latin typeface="Garamond" panose="02020404030301010803" pitchFamily="18" charset="0"/>
              </a:rPr>
              <a:t>Detalhada:</a:t>
            </a:r>
            <a:r>
              <a:rPr lang="pt-BR" dirty="0">
                <a:latin typeface="Garamond" panose="02020404030301010803" pitchFamily="18" charset="0"/>
              </a:rPr>
              <a:t> Cada alteração proposta deve ser acompanhada de uma justificativa clara, concisa e detalhada. Esta justificativa precisa demonstrar a necessidade da mudança, sua relevância para a organização e o impacto que ela trará.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Autorização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Alterações de maior porte ou de caráter estratégico geralmente requerem uma nova aprovação formal da autoridade competente, seguindo os mesmos critérios da aprovação inicial.</a:t>
            </a:r>
          </a:p>
        </p:txBody>
      </p:sp>
    </p:spTree>
    <p:extLst>
      <p:ext uri="{BB962C8B-B14F-4D97-AF65-F5344CB8AC3E}">
        <p14:creationId xmlns:p14="http://schemas.microsoft.com/office/powerpoint/2010/main" val="275489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77317" y="263426"/>
            <a:ext cx="87092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5 - Publicidade e Transparência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Princípio </a:t>
            </a:r>
            <a:r>
              <a:rPr lang="pt-BR" b="1" dirty="0">
                <a:latin typeface="Garamond" panose="02020404030301010803" pitchFamily="18" charset="0"/>
              </a:rPr>
              <a:t>da Publicidade:</a:t>
            </a:r>
            <a:r>
              <a:rPr lang="pt-BR" dirty="0">
                <a:latin typeface="Garamond" panose="02020404030301010803" pitchFamily="18" charset="0"/>
              </a:rPr>
              <a:t> Um dos pilares da administração pública é a publicidade. O PCA aprovado, assim como todas as suas eventuais alterações, deve ser amplamente divulgado para o conhecimento de todos.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Canais </a:t>
            </a:r>
            <a:r>
              <a:rPr lang="pt-BR" b="1" dirty="0">
                <a:latin typeface="Garamond" panose="02020404030301010803" pitchFamily="18" charset="0"/>
              </a:rPr>
              <a:t>de Divulgação:</a:t>
            </a:r>
            <a:r>
              <a:rPr lang="pt-BR" dirty="0">
                <a:latin typeface="Garamond" panose="02020404030301010803" pitchFamily="18" charset="0"/>
              </a:rPr>
              <a:t> Para garantir o acesso à informação, o PCA deve ser publicado em canais oficiais, como o Portal Nacional de Contratações Públicas (PNCP), portais da transparência dos órgãos, sítios eletrônicos institucionais e, quando necessário, no Diário Oficial.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Acesso </a:t>
            </a:r>
            <a:r>
              <a:rPr lang="pt-BR" b="1" dirty="0">
                <a:latin typeface="Garamond" panose="02020404030301010803" pitchFamily="18" charset="0"/>
              </a:rPr>
              <a:t>Público:</a:t>
            </a:r>
            <a:r>
              <a:rPr lang="pt-BR" dirty="0">
                <a:latin typeface="Garamond" panose="02020404030301010803" pitchFamily="18" charset="0"/>
              </a:rPr>
              <a:t> A informação sobre o PCA deve ser de fácil acesso para cidadãos, empresas interessadas em participar de licitações e, especialmente, para os órgãos de controle interno e externo.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Benefícios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 transparência na divulgação do PCA fortalece o controle social sobre os gastos públicos, estimula a competitividade entre os fornecedores em futuras licitações e promove a boa governança e a ética na gestão.</a:t>
            </a:r>
          </a:p>
        </p:txBody>
      </p:sp>
    </p:spTree>
    <p:extLst>
      <p:ext uri="{BB962C8B-B14F-4D97-AF65-F5344CB8AC3E}">
        <p14:creationId xmlns:p14="http://schemas.microsoft.com/office/powerpoint/2010/main" val="401339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92308" y="263426"/>
            <a:ext cx="8626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6 - Comunicação das Decisões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Comunicação </a:t>
            </a:r>
            <a:r>
              <a:rPr lang="pt-BR" b="1" dirty="0">
                <a:latin typeface="Garamond" panose="02020404030301010803" pitchFamily="18" charset="0"/>
              </a:rPr>
              <a:t>Interna:</a:t>
            </a:r>
            <a:r>
              <a:rPr lang="pt-BR" dirty="0">
                <a:latin typeface="Garamond" panose="02020404030301010803" pitchFamily="18" charset="0"/>
              </a:rPr>
              <a:t> É fundamental que o PCA aprovado e suas alterações sejam comunicados a todas as unidades demandantes, setores responsáveis pela execução e demais áreas envolvidas no processo de contratação dentro da própria organização.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Comunicação </a:t>
            </a:r>
            <a:r>
              <a:rPr lang="pt-BR" b="1" dirty="0">
                <a:latin typeface="Garamond" panose="02020404030301010803" pitchFamily="18" charset="0"/>
              </a:rPr>
              <a:t>Externa:</a:t>
            </a:r>
            <a:r>
              <a:rPr lang="pt-BR" dirty="0">
                <a:latin typeface="Garamond" panose="02020404030301010803" pitchFamily="18" charset="0"/>
              </a:rPr>
              <a:t> As decisões de aprovação e as eventuais alterações do PCA devem ser informadas de maneira clara ao público externo e aos potenciais fornecedores, utilizando os mesmos canais de publicidade mencionados anteriormente.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Formalidade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Todas as comunicações, tanto internas quanto externas, devem ser formais e devidamente documentadas. Isso garante o registro histórico das decisões e a ciência dos envolvidos, evitando futuros questionamentos.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Clareza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A linguagem utilizada nas comunicações deve ser direta, objetiva e de fácil compreensão, evitando ambiguidades que possam levar a interpretações equivocadas e potenciais problemas na execução.</a:t>
            </a:r>
          </a:p>
        </p:txBody>
      </p:sp>
    </p:spTree>
    <p:extLst>
      <p:ext uri="{BB962C8B-B14F-4D97-AF65-F5344CB8AC3E}">
        <p14:creationId xmlns:p14="http://schemas.microsoft.com/office/powerpoint/2010/main" val="83010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99803" y="155704"/>
            <a:ext cx="86343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7 - Revisão Periódica (Se Aplicável)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Natureza </a:t>
            </a:r>
            <a:r>
              <a:rPr lang="pt-BR" b="1" dirty="0">
                <a:latin typeface="Garamond" panose="02020404030301010803" pitchFamily="18" charset="0"/>
              </a:rPr>
              <a:t>Contínua:</a:t>
            </a:r>
            <a:r>
              <a:rPr lang="pt-BR" dirty="0">
                <a:latin typeface="Garamond" panose="02020404030301010803" pitchFamily="18" charset="0"/>
              </a:rPr>
              <a:t> Embora o PCA seja um plano anual, a gestão eficiente pode exigir revisões programadas ao longo do exercício, como em bases trimestrais ou semestrais, dependendo da complexidade e dinamismo da organização.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Gatilhos </a:t>
            </a:r>
            <a:r>
              <a:rPr lang="pt-BR" b="1" dirty="0">
                <a:latin typeface="Garamond" panose="02020404030301010803" pitchFamily="18" charset="0"/>
              </a:rPr>
              <a:t>para Revisão:</a:t>
            </a:r>
            <a:r>
              <a:rPr lang="pt-BR" dirty="0">
                <a:latin typeface="Garamond" panose="02020404030301010803" pitchFamily="18" charset="0"/>
              </a:rPr>
              <a:t> Fatores como mudanças significativas na legislação, alterações no planejamento estratégico da instituição, readequações orçamentárias inesperadas ou o surgimento de demandas emergenciais podem deflagrar a necessidade de uma revisão.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Objetivo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O propósito da revisão periódica é manter o PCA sempre atualizado e aderente à realidade do momento, garantindo que as contratações planejadas continuem a refletir as necessidades mais recentes e prioritárias da administração.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Processo</a:t>
            </a:r>
            <a:r>
              <a:rPr lang="pt-BR" b="1" dirty="0">
                <a:latin typeface="Garamond" panose="02020404030301010803" pitchFamily="18" charset="0"/>
              </a:rPr>
              <a:t>:</a:t>
            </a:r>
            <a:r>
              <a:rPr lang="pt-BR" dirty="0">
                <a:latin typeface="Garamond" panose="02020404030301010803" pitchFamily="18" charset="0"/>
              </a:rPr>
              <a:t> O procedimento para as revisões deve seguir um rito similar ao da aprovação inicial, incluindo a análise das propostas de alteração, a devida justificativa para cada mudança e uma nova homologação pela autoridade competente.</a:t>
            </a:r>
          </a:p>
        </p:txBody>
      </p:sp>
    </p:spTree>
    <p:extLst>
      <p:ext uri="{BB962C8B-B14F-4D97-AF65-F5344CB8AC3E}">
        <p14:creationId xmlns:p14="http://schemas.microsoft.com/office/powerpoint/2010/main" val="21123727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1230</Words>
  <Application>Microsoft Office PowerPoint</Application>
  <PresentationFormat>Apresentação na tela (16:9)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Garamond</vt:lpstr>
      <vt:lpstr>Montserrat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Vicente</dc:creator>
  <cp:lastModifiedBy>Vicente</cp:lastModifiedBy>
  <cp:revision>228</cp:revision>
  <dcterms:modified xsi:type="dcterms:W3CDTF">2026-03-04T21:41:08Z</dcterms:modified>
</cp:coreProperties>
</file>